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2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34"/>
  </p:notesMasterIdLst>
  <p:handoutMasterIdLst>
    <p:handoutMasterId r:id="rId35"/>
  </p:handoutMasterIdLst>
  <p:sldIdLst>
    <p:sldId id="268" r:id="rId10"/>
    <p:sldId id="269" r:id="rId11"/>
    <p:sldId id="271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7" r:id="rId28"/>
    <p:sldId id="288" r:id="rId29"/>
    <p:sldId id="291" r:id="rId30"/>
    <p:sldId id="289" r:id="rId31"/>
    <p:sldId id="290" r:id="rId32"/>
    <p:sldId id="292" r:id="rId33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60" autoAdjust="0"/>
    <p:restoredTop sz="94660"/>
  </p:normalViewPr>
  <p:slideViewPr>
    <p:cSldViewPr snapToObjects="1">
      <p:cViewPr varScale="1">
        <p:scale>
          <a:sx n="149" d="100"/>
          <a:sy n="149" d="100"/>
        </p:scale>
        <p:origin x="208" y="49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ableStyles" Target="tableStyles.xml"/><Relationship Id="rId21" Type="http://schemas.openxmlformats.org/officeDocument/2006/relationships/slide" Target="slides/slide12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22.05.18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22.05.18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8C91-CB8A-A348-9092-8A57B15E1EBF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Stefano </a:t>
            </a:r>
            <a:r>
              <a:rPr lang="en-GB" dirty="0" err="1"/>
              <a:t>Weidmann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72B6-4689-7C4D-AF95-8CFAB02A8419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14F59-311F-014D-AF0F-C9E3FC46B14B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9EFAA-4EFB-5847-BB02-30ED90E7DB7D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2D4A-434D-2943-BD62-15EA037D26E4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6D91D-50B1-8945-802F-1E167B5A7578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6929C-6D46-894D-9F2F-524DED9EA289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3ED60-5B96-6341-B039-CEFC0E400D4C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DA14C-8410-4D49-935D-970220BB3009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3F3E2-155D-F247-8898-6A3E50EB49B9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C80C-5938-5A40-A66B-AB308368DA62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E7D6-5C5E-694B-A748-74ED6CE68656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85589-F939-0A4B-A334-E140DF53B36C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A35D-BF15-B64A-A971-D316D936A5B0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1A57-4205-A84B-BCF8-41E393E5B538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D09B0-3E4A-A442-9026-29ADC6001947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037F-54EB-D542-80F0-D065E952674A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B9FAE-0942-E545-8547-8A8BADC4853C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137BF-C02F-8845-8EC6-EED0884F11A5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398E-36FE-A147-9DA4-DF95791D409C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AA8C3-4422-0447-9132-CD057F39279A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4566B-7E96-2E4F-AE6A-1C010C7E722B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15A80-08A1-4442-938D-984D8169F7BF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86D1A-05E0-054F-9422-6F775C12413B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32529-B0AF-6042-93A8-34AAE59E131E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1E16-F6CA-394B-8556-C9D95F8F6852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73E71-B96D-804F-ABEA-986BC9510F67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6186F-9FBC-9D45-804B-8B2468A2D469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32253-1E0C-EF44-AF78-7E89297BD108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77A3D-FDAC-5D44-BA3A-A587D941FC2C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6FE13-8B45-E54C-994F-1DD36C08A8CC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A6F39-E9CC-F744-87A1-04720F10B53F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FCD25-564A-3545-A0D9-7F1B95FADC0E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5596-2541-7F49-ACF0-54176F9F13B7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0584-BAAA-1945-9C0E-4226227350F0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E30A-3EFF-CF46-A863-E46438F06BC2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D37-39CF-7743-8BF1-C3D87083944B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2E684-DE96-6944-8F91-0231315C202D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015E-A3B4-F44E-A6B0-671801F5CC47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28DD-BCAC-CA4C-9C25-FAE87B61A166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5E328-1385-E345-9661-08566CCE63DF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E796-BC6F-7D49-ADA9-B2BC3CA5BDE7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77ED-F328-A143-9452-8324729E1653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280E-F14C-9C40-9863-8C5C9C6D73F2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43B77-3156-9C4D-BB0F-6638D0674748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E5C30-A428-6C40-9CB7-F97BD0F071B9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A5E4A-D7E1-BE42-B39E-55F7D14E8491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F7614-6EB4-144C-9DF0-CDB15F2F8EEE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1C2A-4946-9E4A-B372-6141FA82965C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F832-DD38-1C43-AD67-D07C67B865F2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410E7-ACB0-7343-8E36-294EE5AB0194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A3F29-05DB-9146-89AC-365144529E5E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C02CF-6199-EF4A-8F4C-F5C169855592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37B4-D1C2-C84E-826A-B810CD47609A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95A81-F12E-A443-9245-DF465184B3B5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A5DA0-D783-4E40-A94E-FF50294C0CC8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C9AD-29E5-8B40-A413-55F6D8D0BAF8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EBD0-7E9A-B04E-AAF8-9658A102DF2E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6666E-EEDA-064D-BA3F-8764B2B67954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BD16-D57D-B14A-8A79-D9D866E8DA5F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6DBC2-4ED0-D646-8764-BBD96A8B86A1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CCEBE-F4B5-7F4E-94D6-D870FE34833E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14D10-B9BF-9440-A1BF-BC38D334C886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9C960-1EEA-484C-BA4B-6AE7CA7EB6E3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DA54-B973-D947-9176-9199F448F305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439C-696E-FD49-A002-F8115EBBC0D9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90B1-1E5F-AC4C-A8BB-FBB915421A9A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1717B-84D2-514A-8A44-284FAB23AE34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88382-EEDE-4648-85E6-C2DEE4C8E1C4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4AA9-F000-4A49-AF96-3394ADB39DE1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6BC11-4AC4-CC47-9F19-F48EE26A7116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CA3C74-9394-9246-930B-037AD79B6903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IFD</a:t>
            </a:r>
            <a:endParaRPr lang="en-GB" sz="800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8542BE1-3F94-B540-A0E6-BBBA8E9B631C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263FBC0-EC09-0F47-B388-FAC05AFB69FF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72AA10C-2843-5C4A-B9F8-648B2DE2FC8E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1E95D9C-E43F-7641-8F59-B48D099F7627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317A13EA-93C5-F346-970C-7F24C262C41F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61584B6-50EC-F842-811E-7A4B7FFF672D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DBD7995-6E6E-9048-8D05-B799AD645060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44F6109C-A8B3-5D4F-93F2-E809A24C1B8D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2v"/><Relationship Id="rId7" Type="http://schemas.openxmlformats.org/officeDocument/2006/relationships/image" Target="../media/image33.png"/><Relationship Id="rId2" Type="http://schemas.openxmlformats.org/officeDocument/2006/relationships/video" Target="../media/media1.m2v"/><Relationship Id="rId1" Type="http://schemas.microsoft.com/office/2007/relationships/media" Target="../media/media1.m2v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2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40.emf"/><Relationship Id="rId7" Type="http://schemas.openxmlformats.org/officeDocument/2006/relationships/image" Target="../media/image35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Semester thesis by Stefano </a:t>
            </a:r>
            <a:r>
              <a:rPr lang="en-GB" dirty="0" err="1"/>
              <a:t>Weidmann</a:t>
            </a:r>
            <a:r>
              <a:rPr lang="en-GB" dirty="0"/>
              <a:t>,</a:t>
            </a:r>
          </a:p>
          <a:p>
            <a:r>
              <a:rPr lang="en-GB" dirty="0"/>
              <a:t>supervised by </a:t>
            </a:r>
            <a:r>
              <a:rPr lang="en-GB" dirty="0" err="1"/>
              <a:t>Prof.</a:t>
            </a:r>
            <a:r>
              <a:rPr lang="en-GB" dirty="0"/>
              <a:t> Patrick Jenny, Taha </a:t>
            </a:r>
            <a:r>
              <a:rPr lang="en-GB" dirty="0" err="1"/>
              <a:t>Koltukluoglu</a:t>
            </a:r>
            <a:r>
              <a:rPr lang="en-GB" dirty="0"/>
              <a:t> and </a:t>
            </a:r>
            <a:r>
              <a:rPr lang="en-GB" dirty="0" err="1"/>
              <a:t>Prof.</a:t>
            </a:r>
            <a:r>
              <a:rPr lang="en-GB" dirty="0"/>
              <a:t> Ralf </a:t>
            </a:r>
            <a:r>
              <a:rPr lang="en-GB" dirty="0" err="1"/>
              <a:t>Hiptmair</a:t>
            </a:r>
            <a:endParaRPr lang="en-GB" dirty="0"/>
          </a:p>
          <a:p>
            <a:endParaRPr lang="en-GB" dirty="0"/>
          </a:p>
          <a:p>
            <a:r>
              <a:rPr lang="en-GB" sz="1600" dirty="0"/>
              <a:t>Based on Q. Wang et al. </a:t>
            </a:r>
            <a:r>
              <a:rPr lang="de-CH" sz="1600" dirty="0"/>
              <a:t>«A Monte Carlo </a:t>
            </a:r>
            <a:r>
              <a:rPr lang="de-CH" sz="1600" dirty="0" err="1"/>
              <a:t>method</a:t>
            </a:r>
            <a:r>
              <a:rPr lang="de-CH" sz="1600" dirty="0"/>
              <a:t> </a:t>
            </a:r>
            <a:r>
              <a:rPr lang="de-CH" sz="1600" dirty="0" err="1"/>
              <a:t>for</a:t>
            </a:r>
            <a:r>
              <a:rPr lang="de-CH" sz="1600" dirty="0"/>
              <a:t> </a:t>
            </a:r>
            <a:r>
              <a:rPr lang="de-CH" sz="1600" dirty="0" err="1"/>
              <a:t>solving</a:t>
            </a:r>
            <a:r>
              <a:rPr lang="de-CH" sz="1600" dirty="0"/>
              <a:t> </a:t>
            </a:r>
            <a:r>
              <a:rPr lang="de-CH" sz="1600" dirty="0" err="1"/>
              <a:t>unsteady</a:t>
            </a:r>
            <a:r>
              <a:rPr lang="de-CH" sz="1600" dirty="0"/>
              <a:t> </a:t>
            </a:r>
            <a:r>
              <a:rPr lang="de-CH" sz="1600" dirty="0" err="1"/>
              <a:t>adjoint</a:t>
            </a:r>
            <a:r>
              <a:rPr lang="de-CH" sz="1600" dirty="0"/>
              <a:t> </a:t>
            </a:r>
            <a:r>
              <a:rPr lang="de-CH" sz="1600" dirty="0" err="1"/>
              <a:t>equations</a:t>
            </a:r>
            <a:r>
              <a:rPr lang="de-CH" sz="1600" dirty="0"/>
              <a:t>», J. </a:t>
            </a:r>
            <a:r>
              <a:rPr lang="de-CH" sz="1600" dirty="0" err="1"/>
              <a:t>Comput</a:t>
            </a:r>
            <a:r>
              <a:rPr lang="de-CH" sz="1600" dirty="0"/>
              <a:t>. Phys. </a:t>
            </a:r>
            <a:r>
              <a:rPr lang="de-CH" dirty="0"/>
              <a:t>227 (2008) </a:t>
            </a:r>
            <a:endParaRPr lang="de-CH" sz="16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D7F53-6752-864E-A6E3-F57335BCBDDD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Development </a:t>
            </a:r>
            <a:r>
              <a:rPr lang="de-CH" dirty="0" err="1"/>
              <a:t>of</a:t>
            </a:r>
            <a:r>
              <a:rPr lang="de-CH" dirty="0"/>
              <a:t> a Monte Carlo </a:t>
            </a:r>
            <a:r>
              <a:rPr lang="de-CH" dirty="0" err="1"/>
              <a:t>algorithm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optimal </a:t>
            </a:r>
            <a:r>
              <a:rPr lang="de-CH" dirty="0" err="1"/>
              <a:t>control</a:t>
            </a:r>
            <a:r>
              <a:rPr lang="de-CH" dirty="0"/>
              <a:t> </a:t>
            </a:r>
            <a:r>
              <a:rPr lang="de-CH" dirty="0" err="1"/>
              <a:t>problems</a:t>
            </a:r>
            <a:r>
              <a:rPr lang="de-CH" dirty="0"/>
              <a:t>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88B479-C9C4-0D49-9B98-D4E4DC03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5D1973-310D-7B47-B570-6360B7C97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190775-540E-6646-9E57-A412F7186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29CD500-FEAD-4943-92EF-E0D51CADF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FBDF90-DC71-B64C-9AAE-6AD64437E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25" y="1954925"/>
            <a:ext cx="8534400" cy="14859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7E1F613-F552-714C-A3DC-3580548A3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55" y="4159648"/>
            <a:ext cx="4315489" cy="12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7086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88B479-C9C4-0D49-9B98-D4E4DC03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5D1973-310D-7B47-B570-6360B7C97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190775-540E-6646-9E57-A412F7186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29CD500-FEAD-4943-92EF-E0D51CADF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FBDF90-DC71-B64C-9AAE-6AD64437E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25" y="1954925"/>
            <a:ext cx="8534400" cy="14859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7E1F613-F552-714C-A3DC-3580548A3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55" y="4159648"/>
            <a:ext cx="4315489" cy="12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213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B4092-E028-474C-A72A-B164D0687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9B2360-F4D9-AE4C-9EEC-A4CFBA20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492E0F-5C26-BB4B-B069-FD5C51B9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93E6871-1294-6A46-B292-075EEB86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A525B96-68C9-B948-8875-020E75D8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147" y="1340768"/>
            <a:ext cx="7041356" cy="162347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99C69A1-1A8B-F94F-9CBF-A19DC0C84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26" y="3203968"/>
            <a:ext cx="5904198" cy="284933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2BEB42B-D84C-8947-9B2D-FA203D214763}"/>
              </a:ext>
            </a:extLst>
          </p:cNvPr>
          <p:cNvSpPr txBox="1"/>
          <p:nvPr/>
        </p:nvSpPr>
        <p:spPr>
          <a:xfrm>
            <a:off x="1277467" y="6276460"/>
            <a:ext cx="10284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Linear system of equation included from main paper (see title slide)</a:t>
            </a:r>
          </a:p>
        </p:txBody>
      </p:sp>
    </p:spTree>
    <p:extLst>
      <p:ext uri="{BB962C8B-B14F-4D97-AF65-F5344CB8AC3E}">
        <p14:creationId xmlns:p14="http://schemas.microsoft.com/office/powerpoint/2010/main" val="292000120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B4092-E028-474C-A72A-B164D0687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23.05.18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9B2360-F4D9-AE4C-9EEC-A4CFBA20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492E0F-5C26-BB4B-B069-FD5C51B9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93E6871-1294-6A46-B292-075EEB86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99C69A1-1A8B-F94F-9CBF-A19DC0C84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26" y="1268760"/>
            <a:ext cx="5904198" cy="284933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2BEB42B-D84C-8947-9B2D-FA203D214763}"/>
              </a:ext>
            </a:extLst>
          </p:cNvPr>
          <p:cNvSpPr txBox="1"/>
          <p:nvPr/>
        </p:nvSpPr>
        <p:spPr>
          <a:xfrm>
            <a:off x="1277467" y="6276460"/>
            <a:ext cx="10284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Linear system of equation included from main paper (see title slide)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120210C-F698-5446-BF8D-EAB8A361A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67" y="4981378"/>
            <a:ext cx="10058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3218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B4092-E028-474C-A72A-B164D0687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23.05.18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9B2360-F4D9-AE4C-9EEC-A4CFBA20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492E0F-5C26-BB4B-B069-FD5C51B9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93E6871-1294-6A46-B292-075EEB86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BEB42B-D84C-8947-9B2D-FA203D214763}"/>
              </a:ext>
            </a:extLst>
          </p:cNvPr>
          <p:cNvSpPr txBox="1"/>
          <p:nvPr/>
        </p:nvSpPr>
        <p:spPr>
          <a:xfrm>
            <a:off x="1277467" y="6276460"/>
            <a:ext cx="10284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Linear system of equation included from main paper (see title slide)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B2DA093-8657-A346-8F13-2187FEE74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90" y="1215883"/>
            <a:ext cx="5630338" cy="271717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BC36F5E-F91C-9A40-822F-FB469053A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88" y="4572302"/>
            <a:ext cx="7197935" cy="72890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9C087EF-6A32-F74C-B1C8-229C16A8D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523" y="2387802"/>
            <a:ext cx="3276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8099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B4092-E028-474C-A72A-B164D0687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23.05.18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9B2360-F4D9-AE4C-9EEC-A4CFBA20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492E0F-5C26-BB4B-B069-FD5C51B9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93E6871-1294-6A46-B292-075EEB86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BEB42B-D84C-8947-9B2D-FA203D214763}"/>
              </a:ext>
            </a:extLst>
          </p:cNvPr>
          <p:cNvSpPr txBox="1"/>
          <p:nvPr/>
        </p:nvSpPr>
        <p:spPr>
          <a:xfrm>
            <a:off x="1277467" y="6276460"/>
            <a:ext cx="10284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Linear system of equation included from main paper (see title slide)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B2DA093-8657-A346-8F13-2187FEE74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90" y="1215883"/>
            <a:ext cx="5630338" cy="27171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BC36F5E-F91C-9A40-822F-FB469053A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88" y="4572302"/>
            <a:ext cx="7197935" cy="72890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8ABCBDB-224B-BE42-902A-8D820BAAC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125" y="1635625"/>
            <a:ext cx="4749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126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5D950A-3B8C-1949-88F5-9F1443665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23.05.18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C7C8A9-196E-164E-A60B-ECB635D6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AD10A3-A527-A145-8A66-266B1F940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A082C51-D8D8-504E-9B56-9BDEA8D12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91D0244-5324-E947-8A63-06DBCF896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9543" y="2694266"/>
            <a:ext cx="3113721" cy="333746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6CB730B-2A3E-D247-B9CE-3EBE72DBFD89}"/>
              </a:ext>
            </a:extLst>
          </p:cNvPr>
          <p:cNvSpPr txBox="1"/>
          <p:nvPr/>
        </p:nvSpPr>
        <p:spPr>
          <a:xfrm>
            <a:off x="1125067" y="6124060"/>
            <a:ext cx="10284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Image in public domain: https://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commons.wikimedia.org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/wiki/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File:Gradient_descent.svg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0D8EB2D-C184-ED4C-9C72-B8AEF7B44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59" y="1287910"/>
            <a:ext cx="11409589" cy="132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3964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A01591-415C-D241-9F8C-7B8C7123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23.05.18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1CC962-D70E-344F-91A5-CB992F9F9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458006-354C-5945-BD15-3C7E50B5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2AC6E09-6C23-614C-849B-B7F6F6F92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42944"/>
            <a:ext cx="11537950" cy="972000"/>
          </a:xfrm>
        </p:spPr>
        <p:txBody>
          <a:bodyPr/>
          <a:lstStyle/>
          <a:p>
            <a:r>
              <a:rPr lang="en-US" dirty="0"/>
              <a:t>Monte Carlo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3FBCAE-A05A-EA42-B617-142E7611A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43" y="1128944"/>
            <a:ext cx="7886100" cy="316802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8535001-97A9-484E-9276-60E6FD7A82AB}"/>
              </a:ext>
            </a:extLst>
          </p:cNvPr>
          <p:cNvSpPr txBox="1"/>
          <p:nvPr/>
        </p:nvSpPr>
        <p:spPr>
          <a:xfrm>
            <a:off x="1125067" y="6124060"/>
            <a:ext cx="10284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Formulas from the main paper (see title slide)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6AD0DDD-26D9-AD47-82C8-4A487C779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797" y="1340767"/>
            <a:ext cx="1515642" cy="273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787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0714CF-4989-2045-95EB-A9F7CBC37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23.05.18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FE8BEA-0FAC-3B4C-B736-E4C12427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AE4E05-0322-F648-9510-B611C5DAA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CFE0345-7E31-2346-87AE-96399679C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C5CECE7-3D6B-DC4D-B0E8-2C3CFEA17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47" y="1916832"/>
            <a:ext cx="7249579" cy="261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0231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4DAB1F-A8BA-0840-9D97-C79663AC5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23.05.18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6BCBCC7-4CCB-8245-AC39-5BC0DA4A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4BAB03-901D-B042-8129-D7A14AA7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E1CC0FA-D11D-8744-9F1B-ED04C79F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D6784B-97FD-1944-89AA-C050F690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27" y="1340768"/>
            <a:ext cx="5127578" cy="2714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07C033-5A31-884F-B6DD-E4E245701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71" y="4775422"/>
            <a:ext cx="5332401" cy="601107"/>
          </a:xfrm>
          <a:prstGeom prst="rect">
            <a:avLst/>
          </a:prstGeom>
        </p:spPr>
      </p:pic>
      <p:pic>
        <p:nvPicPr>
          <p:cNvPr id="9" name="Inhaltsplatzhalter 7">
            <a:extLst>
              <a:ext uri="{FF2B5EF4-FFF2-40B4-BE49-F238E27FC236}">
                <a16:creationId xmlns:a16="http://schemas.microsoft.com/office/drawing/2014/main" id="{C1D50A3C-7317-9349-8972-4A9E1C1DF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715" y="1340768"/>
            <a:ext cx="4442557" cy="4210050"/>
          </a:xfrm>
        </p:spPr>
      </p:pic>
    </p:spTree>
    <p:extLst>
      <p:ext uri="{BB962C8B-B14F-4D97-AF65-F5344CB8AC3E}">
        <p14:creationId xmlns:p14="http://schemas.microsoft.com/office/powerpoint/2010/main" val="132265460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CD375AD-1994-804A-BFC6-C67E12719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50A856-CFEB-0C4C-99BA-A08971EDA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87ADFA-6317-3C4E-8600-AD1708E60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2F90AB8-4CAE-9D4A-AE9A-C4814CF94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2B1919E-005F-C548-8B6F-8CD5BFA3B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268" y="1340768"/>
            <a:ext cx="5127578" cy="27146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5B71870-E8B4-1B48-8598-03E3AD883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12" y="4775422"/>
            <a:ext cx="5332401" cy="60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7746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F571996-D9C6-9F44-A211-B76C6242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23.05.18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51C522-D450-5A43-B328-E7B466838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BCAD04-235E-2142-84C1-54F5C424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84F9A2B-5605-8845-BC7A-A27F79C9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</a:t>
            </a:r>
          </a:p>
        </p:txBody>
      </p:sp>
      <p:pic>
        <p:nvPicPr>
          <p:cNvPr id="11" name="slowerAdjointMC.m2v">
            <a:hlinkClick r:id="" action="ppaction://media"/>
            <a:extLst>
              <a:ext uri="{FF2B5EF4-FFF2-40B4-BE49-F238E27FC236}">
                <a16:creationId xmlns:a16="http://schemas.microsoft.com/office/drawing/2014/main" id="{E8B6A793-34E1-C640-88C6-122BBECF12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9568" y="1700808"/>
            <a:ext cx="5613400" cy="4210050"/>
          </a:xfrm>
        </p:spPr>
      </p:pic>
      <p:pic>
        <p:nvPicPr>
          <p:cNvPr id="12" name="slowerAdjointMCBetter.m2v">
            <a:hlinkClick r:id="" action="ppaction://media"/>
            <a:extLst>
              <a:ext uri="{FF2B5EF4-FFF2-40B4-BE49-F238E27FC236}">
                <a16:creationId xmlns:a16="http://schemas.microsoft.com/office/drawing/2014/main" id="{DD4338F2-CFB0-9A4C-9A18-07FA886123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11742" y="1703332"/>
            <a:ext cx="5611199" cy="42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02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1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36B50A-CC79-1B45-81F6-8999D7482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26.05.18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5DAB6E-ED3F-5A48-BDC5-DDAB012D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2618BB-5A54-8F48-B161-4191C5657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69E11C3-6C0B-F449-B53B-ED6FC44B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matching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4C82B66E-4EEB-3443-9A42-AEAD13FA0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3" r="13728"/>
          <a:stretch/>
        </p:blipFill>
        <p:spPr>
          <a:xfrm>
            <a:off x="4309077" y="1772816"/>
            <a:ext cx="4083099" cy="3883212"/>
          </a:xfr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D9324AC7-F065-A442-A785-08CBAE705B78}"/>
              </a:ext>
            </a:extLst>
          </p:cNvPr>
          <p:cNvSpPr txBox="1"/>
          <p:nvPr/>
        </p:nvSpPr>
        <p:spPr>
          <a:xfrm>
            <a:off x="742545" y="6369393"/>
            <a:ext cx="10284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Drill image created by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BomSymbols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for the Noun project, oil rig created by Gabriele Malaspina for the Noun project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82427A0-2FAF-E749-9754-9886B0C03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1731" y="1829829"/>
            <a:ext cx="952500" cy="9525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3D315A2-852C-394F-AA3D-BCC2B7F4F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3459" y="4363127"/>
            <a:ext cx="8636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0092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7C8006F-C49B-1B4E-9E28-552F396AC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86" r="15428"/>
          <a:stretch/>
        </p:blipFill>
        <p:spPr>
          <a:xfrm>
            <a:off x="8541891" y="2114261"/>
            <a:ext cx="2808312" cy="2684018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36B50A-CC79-1B45-81F6-8999D7482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26.05.18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5DAB6E-ED3F-5A48-BDC5-DDAB012D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2618BB-5A54-8F48-B161-4191C5657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69E11C3-6C0B-F449-B53B-ED6FC44B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matching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B09533C-8327-354F-A478-4E363F7BE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93" r="15583" b="500"/>
          <a:stretch/>
        </p:blipFill>
        <p:spPr>
          <a:xfrm>
            <a:off x="549003" y="2132856"/>
            <a:ext cx="3214553" cy="263337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A0CF4E5-272F-7942-8B15-A9A5BC0D80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00" r="14399"/>
          <a:stretch/>
        </p:blipFill>
        <p:spPr>
          <a:xfrm>
            <a:off x="4627208" y="2142422"/>
            <a:ext cx="2931234" cy="272361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2EA3EC6-15E9-BA43-B790-688B1BD3D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5907" y="3612812"/>
            <a:ext cx="863600" cy="10795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B313062-313E-6F4C-9BC1-F1262C557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1214" y="3686728"/>
            <a:ext cx="863600" cy="10795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EAB9942-C382-6F48-BF12-E5BF2C88F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027" y="3573016"/>
            <a:ext cx="863600" cy="10795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7C487A6-1A32-9B40-A397-8A2A1B3635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2206" y="1772816"/>
            <a:ext cx="952500" cy="9525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9481F48-FC02-4C44-B814-C1BE8CE68B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37855" y="1809137"/>
            <a:ext cx="952500" cy="9525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4D32E44-E812-D24C-8850-3056D78E86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57304" y="1809137"/>
            <a:ext cx="952500" cy="9525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7AC66CD8-C42E-5343-AC62-939062FFF664}"/>
              </a:ext>
            </a:extLst>
          </p:cNvPr>
          <p:cNvSpPr txBox="1"/>
          <p:nvPr/>
        </p:nvSpPr>
        <p:spPr>
          <a:xfrm>
            <a:off x="742545" y="6369393"/>
            <a:ext cx="10284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Drill image created by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BomSymbols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for the Noun project, oil rig created by Gabriele Malaspina for the Noun project </a:t>
            </a:r>
          </a:p>
        </p:txBody>
      </p:sp>
    </p:spTree>
    <p:extLst>
      <p:ext uri="{BB962C8B-B14F-4D97-AF65-F5344CB8AC3E}">
        <p14:creationId xmlns:p14="http://schemas.microsoft.com/office/powerpoint/2010/main" val="241703695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8FF6996-DFE9-6C44-9187-8AED8A92F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26.05.18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18F538-776F-E24C-8ED6-C1C9DE77E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AF439D-6798-CB4E-8590-44EE79C6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7C02037-5E36-9A46-9B88-3EE3F22B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matching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7BB229D-F06F-2244-95C2-C7DB8B41F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67" y="1340768"/>
            <a:ext cx="10233377" cy="47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8998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C438F1-2054-674B-AE0B-6EB5A8276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26.05.18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135FEE-3861-A643-A608-35940B2F1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4A2B09-A5A9-ED43-BA65-76FF27390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3CA2FBD-A376-3044-96E9-0C066651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Monte Carlo </a:t>
            </a:r>
            <a:r>
              <a:rPr lang="en-US" dirty="0"/>
              <a:t>vs. traditional adjoint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07F2F198-D92F-8F4C-9307-B1D334C12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55484"/>
            <a:ext cx="11537950" cy="3347207"/>
          </a:xfrm>
        </p:spPr>
      </p:pic>
    </p:spTree>
    <p:extLst>
      <p:ext uri="{BB962C8B-B14F-4D97-AF65-F5344CB8AC3E}">
        <p14:creationId xmlns:p14="http://schemas.microsoft.com/office/powerpoint/2010/main" val="32118746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4BE489F-9918-F544-A0E3-D17D19FF4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546" y="2024063"/>
            <a:ext cx="4442557" cy="4210050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CEFF89-C4E9-2745-ACA0-177620CFD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30E9CA-1410-1145-9750-C1CAB856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AD0B78-F5A7-8446-9007-58D6607E3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52A1EC-4DA8-754F-B3A6-7F847E14B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</a:t>
            </a:r>
          </a:p>
        </p:txBody>
      </p:sp>
    </p:spTree>
    <p:extLst>
      <p:ext uri="{BB962C8B-B14F-4D97-AF65-F5344CB8AC3E}">
        <p14:creationId xmlns:p14="http://schemas.microsoft.com/office/powerpoint/2010/main" val="31373029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06AEE41-0191-3049-A15B-1AF42066F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37E62CE-81A4-8E4B-B6A9-215202DC0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464FAE-D215-E14C-8358-E7FB65CD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0C75591-8612-F14F-9585-B1E4B477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control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3ED8C1B-33A9-774C-92C3-2BFE8A026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11" y="1340768"/>
            <a:ext cx="101473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9309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06AEE41-0191-3049-A15B-1AF42066F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37E62CE-81A4-8E4B-B6A9-215202DC0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464FAE-D215-E14C-8358-E7FB65CD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0C75591-8612-F14F-9585-B1E4B477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control discretized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5B9A37E-5FE0-4A43-AAFC-929A19988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40" y="1268760"/>
            <a:ext cx="11582310" cy="462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43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4CB802-8934-4247-AAA9-F9C191F1B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39BCA6-D022-174F-897C-46342615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CD5A79-7808-484C-8CAB-B9C3990B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523AB20-3DC7-264F-A4D2-9FD526DA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control discretized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08CD207-976A-F740-BDA2-7EB295532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46" y="1340768"/>
            <a:ext cx="11089624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368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5D950A-3B8C-1949-88F5-9F1443665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C7C8A9-196E-164E-A60B-ECB635D6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AD10A3-A527-A145-8A66-266B1F940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A082C51-D8D8-504E-9B56-9BDEA8D12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572A556-19A1-C248-9D2A-B6DB5A890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080" y="1146350"/>
            <a:ext cx="4315489" cy="128843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91D0244-5324-E947-8A63-06DBCF896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5707" y="2398885"/>
            <a:ext cx="3614234" cy="387393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6CB730B-2A3E-D247-B9CE-3EBE72DBFD89}"/>
              </a:ext>
            </a:extLst>
          </p:cNvPr>
          <p:cNvSpPr txBox="1"/>
          <p:nvPr/>
        </p:nvSpPr>
        <p:spPr>
          <a:xfrm>
            <a:off x="1125067" y="6124060"/>
            <a:ext cx="10284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Image in public domain: https://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commons.wikimedia.org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/wiki/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File:Gradient_descent.svg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9463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057C857-6576-D247-8120-7D766AE23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50D196-0D5C-E644-A65D-10C18D43A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E900C4-5FD1-9B47-B812-1E63F9ACC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053CAB3-3150-3B47-81E1-E5AE625DE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995" y="764704"/>
            <a:ext cx="952500" cy="1181100"/>
          </a:xfr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8D8F486-9B06-1340-9F03-2A093B336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363" y="1844824"/>
            <a:ext cx="4473926" cy="122413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3756EA6-7E0F-A94F-A48F-0A0112EE4BFE}"/>
              </a:ext>
            </a:extLst>
          </p:cNvPr>
          <p:cNvSpPr txBox="1"/>
          <p:nvPr/>
        </p:nvSpPr>
        <p:spPr>
          <a:xfrm>
            <a:off x="1125067" y="6124060"/>
            <a:ext cx="10284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Chain image from Chain by Adrien Coquet from the Noun Project CC0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366B46A-3DB2-D242-A337-56F03995F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7788" y="4064878"/>
            <a:ext cx="4787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4344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057C857-6576-D247-8120-7D766AE23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FB8E-A97D-E34E-9EA9-C874AD42758F}" type="datetime1">
              <a:rPr lang="de-CH" smtClean="0"/>
              <a:t>22.05.18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50D196-0D5C-E644-A65D-10C18D43A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Stefano Weidmann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E900C4-5FD1-9B47-B812-1E63F9ACC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053CAB3-3150-3B47-81E1-E5AE625DE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995" y="764704"/>
            <a:ext cx="952500" cy="1181100"/>
          </a:xfr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3756EA6-7E0F-A94F-A48F-0A0112EE4BFE}"/>
              </a:ext>
            </a:extLst>
          </p:cNvPr>
          <p:cNvSpPr txBox="1"/>
          <p:nvPr/>
        </p:nvSpPr>
        <p:spPr>
          <a:xfrm>
            <a:off x="1125067" y="6124060"/>
            <a:ext cx="10284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Chain image from Chain by Adrien Coquet from the Noun Project CC0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FAEEA8B-CCB3-D34C-8F0E-A860ECD39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219" y="1390413"/>
            <a:ext cx="7876931" cy="195870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D862E1F-F48C-224C-8C1A-200F61766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067" y="3980937"/>
            <a:ext cx="99568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566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eth_praesentation_16zu9_ETH1</Template>
  <TotalTime>0</TotalTime>
  <Words>365</Words>
  <Application>Microsoft Macintosh PowerPoint</Application>
  <PresentationFormat>Benutzerdefiniert</PresentationFormat>
  <Paragraphs>109</Paragraphs>
  <Slides>24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9</vt:i4>
      </vt:variant>
      <vt:variant>
        <vt:lpstr>Folientitel</vt:lpstr>
      </vt:variant>
      <vt:variant>
        <vt:i4>24</vt:i4>
      </vt:variant>
    </vt:vector>
  </HeadingPairs>
  <TitlesOfParts>
    <vt:vector size="35" baseType="lpstr">
      <vt:lpstr>Arial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Development of a Monte Carlo algorithm for optimal control problems </vt:lpstr>
      <vt:lpstr>What?</vt:lpstr>
      <vt:lpstr>Measurements</vt:lpstr>
      <vt:lpstr>Optimal control</vt:lpstr>
      <vt:lpstr>Optimal control discretized</vt:lpstr>
      <vt:lpstr>Optimal control discretized</vt:lpstr>
      <vt:lpstr>Goal</vt:lpstr>
      <vt:lpstr>PowerPoint-Präsentation</vt:lpstr>
      <vt:lpstr>PowerPoint-Präsentation</vt:lpstr>
      <vt:lpstr>Adjoint</vt:lpstr>
      <vt:lpstr>Adjoint</vt:lpstr>
      <vt:lpstr>Adjoint</vt:lpstr>
      <vt:lpstr>Adjoint</vt:lpstr>
      <vt:lpstr>Adjoint</vt:lpstr>
      <vt:lpstr>Adjoint</vt:lpstr>
      <vt:lpstr>Monte Carlo</vt:lpstr>
      <vt:lpstr>Monte Carlo</vt:lpstr>
      <vt:lpstr>Monte Carlo</vt:lpstr>
      <vt:lpstr>Test drive</vt:lpstr>
      <vt:lpstr>Test drive</vt:lpstr>
      <vt:lpstr>History matching</vt:lpstr>
      <vt:lpstr>History matching</vt:lpstr>
      <vt:lpstr>History matching</vt:lpstr>
      <vt:lpstr>Monte Carlo vs. traditional adjoint</vt:lpstr>
    </vt:vector>
  </TitlesOfParts>
  <Company/>
  <LinksUpToDate>false</LinksUpToDate>
  <SharedDoc>false</SharedDoc>
  <HyperlinkBase/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pZ4irqM6WY@student.ethz.ch</dc:creator>
  <cp:lastModifiedBy>pZ4irqM6WY@student.ethz.ch</cp:lastModifiedBy>
  <cp:revision>45</cp:revision>
  <cp:lastPrinted>2013-06-08T11:22:51Z</cp:lastPrinted>
  <dcterms:created xsi:type="dcterms:W3CDTF">2018-05-22T15:15:38Z</dcterms:created>
  <dcterms:modified xsi:type="dcterms:W3CDTF">2018-05-26T18:39:50Z</dcterms:modified>
</cp:coreProperties>
</file>